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1"/>
  </p:notesMasterIdLst>
  <p:sldIdLst>
    <p:sldId id="347" r:id="rId3"/>
    <p:sldId id="350" r:id="rId4"/>
    <p:sldId id="296" r:id="rId5"/>
    <p:sldId id="351" r:id="rId6"/>
    <p:sldId id="352" r:id="rId7"/>
    <p:sldId id="353" r:id="rId8"/>
    <p:sldId id="354" r:id="rId9"/>
    <p:sldId id="345" r:id="rId10"/>
    <p:sldId id="355" r:id="rId11"/>
    <p:sldId id="356" r:id="rId12"/>
    <p:sldId id="357" r:id="rId13"/>
    <p:sldId id="358" r:id="rId14"/>
    <p:sldId id="359" r:id="rId15"/>
    <p:sldId id="360" r:id="rId16"/>
    <p:sldId id="361" r:id="rId17"/>
    <p:sldId id="362" r:id="rId18"/>
    <p:sldId id="363" r:id="rId19"/>
    <p:sldId id="34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18</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(2a-2e)</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03193"/>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A.Are you popular in your 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 good friend is like a mirror.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C.May I ask you some questions?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D.Thank you for your time.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E.I like those who are outgoing and very funny.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F.Why do you like to make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G.Do you like to make friends?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856326"/>
            <a:ext cx="2154757"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CGEAD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1000" y="209677"/>
            <a:ext cx="11430001" cy="577785"/>
            <a:chOff x="381000" y="209677"/>
            <a:chExt cx="11430001" cy="577785"/>
          </a:xfrm>
        </p:grpSpPr>
        <p:grpSp>
          <p:nvGrpSpPr>
            <p:cNvPr id="3" name="组合 2"/>
            <p:cNvGrpSpPr/>
            <p:nvPr userDrawn="1"/>
          </p:nvGrpSpPr>
          <p:grpSpPr>
            <a:xfrm>
              <a:off x="381000" y="209677"/>
              <a:ext cx="771985" cy="577785"/>
              <a:chOff x="7201355" y="2798675"/>
              <a:chExt cx="771985" cy="577785"/>
            </a:xfrm>
          </p:grpSpPr>
          <p:sp>
            <p:nvSpPr>
              <p:cNvPr id="5" name="平行四边形 4"/>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622979" y="103386"/>
            <a:ext cx="5746402" cy="669887"/>
            <a:chOff x="3606630" y="897473"/>
            <a:chExt cx="4749093" cy="669887"/>
          </a:xfrm>
        </p:grpSpPr>
        <p:pic>
          <p:nvPicPr>
            <p:cNvPr id="10" name="图片 9" descr="阴影"/>
            <p:cNvPicPr>
              <a:picLocks noChangeAspect="1"/>
            </p:cNvPicPr>
            <p:nvPr/>
          </p:nvPicPr>
          <p:blipFill>
            <a:blip r:embed="rId2"/>
            <a:stretch>
              <a:fillRect/>
            </a:stretch>
          </p:blipFill>
          <p:spPr>
            <a:xfrm>
              <a:off x="3606630" y="897473"/>
              <a:ext cx="4749093" cy="669887"/>
            </a:xfrm>
            <a:prstGeom prst="rect">
              <a:avLst/>
            </a:prstGeom>
          </p:spPr>
        </p:pic>
        <p:sp>
          <p:nvSpPr>
            <p:cNvPr id="11" name="文本框 10"/>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13" name="矩形 12"/>
          <p:cNvSpPr>
            <a:spLocks noChangeAspect="1"/>
          </p:cNvSpPr>
          <p:nvPr/>
        </p:nvSpPr>
        <p:spPr>
          <a:xfrm>
            <a:off x="381000" y="108278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Have you heard of “dazi”?Or ever met one?Nowadays, more young people in China are meeting dazi.A dazi is someone you do activities with—like eating, studying, playing sports, or traveling—but you didn’t know them before.They’re simply the right person for that particular activity.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Take Xiaoyue from Ningxia for example.She loves basketball and biking, so she’s met many dazi who share those interests.Having dazi means she has someone to join her and enjoy sports more.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9"/>
                                        </p:tgtEl>
                                        <p:attrNameLst>
                                          <p:attrName>r</p:attrName>
                                        </p:attrNameLst>
                                      </p:cBhvr>
                                    </p:animRot>
                                    <p:animRot by="-240000">
                                      <p:cBhvr>
                                        <p:cTn id="7" dur="200" fill="hold">
                                          <p:stCondLst>
                                            <p:cond delay="200"/>
                                          </p:stCondLst>
                                        </p:cTn>
                                        <p:tgtEl>
                                          <p:spTgt spid="9"/>
                                        </p:tgtEl>
                                        <p:attrNameLst>
                                          <p:attrName>r</p:attrName>
                                        </p:attrNameLst>
                                      </p:cBhvr>
                                    </p:animRot>
                                    <p:animRot by="240000">
                                      <p:cBhvr>
                                        <p:cTn id="8" dur="200" fill="hold">
                                          <p:stCondLst>
                                            <p:cond delay="400"/>
                                          </p:stCondLst>
                                        </p:cTn>
                                        <p:tgtEl>
                                          <p:spTgt spid="9"/>
                                        </p:tgtEl>
                                        <p:attrNameLst>
                                          <p:attrName>r</p:attrName>
                                        </p:attrNameLst>
                                      </p:cBhvr>
                                    </p:animRot>
                                    <p:animRot by="-240000">
                                      <p:cBhvr>
                                        <p:cTn id="9" dur="200" fill="hold">
                                          <p:stCondLst>
                                            <p:cond delay="600"/>
                                          </p:stCondLst>
                                        </p:cTn>
                                        <p:tgtEl>
                                          <p:spTgt spid="9"/>
                                        </p:tgtEl>
                                        <p:attrNameLst>
                                          <p:attrName>r</p:attrName>
                                        </p:attrNameLst>
                                      </p:cBhvr>
                                    </p:animRot>
                                    <p:animRot by="120000">
                                      <p:cBhvr>
                                        <p:cTn id="10" dur="200" fill="hold">
                                          <p:stCondLst>
                                            <p:cond delay="80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27976"/>
            <a:ext cx="11430000" cy="457356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Dazi relationships are quite different from close friendships.With close friends, we stay in touch regularly.With dazi, you don’t have to do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so</a:t>
            </a:r>
            <a:r>
              <a:rPr lang="en-US" altLang="zh-CN" sz="2800">
                <a:solidFill>
                  <a:srgbClr val="000000"/>
                </a:solidFill>
                <a:latin typeface="Times New Roman" panose="02020603050405020304" pitchFamily="18" charset="0"/>
                <a:cs typeface="Times New Roman" panose="02020603050405020304" pitchFamily="18" charset="0"/>
              </a:rPr>
              <a:t>.Many dazi never meet again after finishing an activity together.That’s why many feel that dazi make social life easier and more relaxed.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Finding dazi shows that young people in China want clearer boundaries (</a:t>
            </a:r>
            <a:r>
              <a:rPr lang="zh-CN" altLang="zh-CN" sz="2800">
                <a:solidFill>
                  <a:srgbClr val="000000"/>
                </a:solidFill>
                <a:latin typeface="Times New Roman" panose="02020603050405020304" pitchFamily="18" charset="0"/>
                <a:cs typeface="Times New Roman" panose="02020603050405020304" pitchFamily="18" charset="0"/>
              </a:rPr>
              <a:t>边界</a:t>
            </a:r>
            <a:r>
              <a:rPr lang="en-US" altLang="zh-CN" sz="2800">
                <a:solidFill>
                  <a:srgbClr val="000000"/>
                </a:solidFill>
                <a:latin typeface="Times New Roman" panose="02020603050405020304" pitchFamily="18" charset="0"/>
                <a:cs typeface="Times New Roman" panose="02020603050405020304" pitchFamily="18" charset="0"/>
              </a:rPr>
              <a:t>) in their relationships.Dazi won’t ask much about your personal life</a:t>
            </a:r>
            <a:r>
              <a:rPr lang="en-US" altLang="zh-CN" sz="2800" smtClean="0">
                <a:solidFill>
                  <a:srgbClr val="000000"/>
                </a:solidFill>
                <a:latin typeface="Times New Roman" panose="02020603050405020304" pitchFamily="18" charset="0"/>
                <a:cs typeface="Times New Roman" panose="02020603050405020304" pitchFamily="18" charset="0"/>
              </a:rPr>
              <a:t>. They </a:t>
            </a:r>
            <a:r>
              <a:rPr lang="en-US" altLang="zh-CN" sz="2800">
                <a:solidFill>
                  <a:srgbClr val="000000"/>
                </a:solidFill>
                <a:latin typeface="Times New Roman" panose="02020603050405020304" pitchFamily="18" charset="0"/>
                <a:cs typeface="Times New Roman" panose="02020603050405020304" pitchFamily="18" charset="0"/>
              </a:rPr>
              <a:t>just want to share hobbies or help each other improve.But remember</a:t>
            </a:r>
            <a:r>
              <a:rPr lang="en-US" altLang="zh-CN" sz="2800" smtClean="0">
                <a:solidFill>
                  <a:srgbClr val="000000"/>
                </a:solidFill>
                <a:latin typeface="Times New Roman" panose="02020603050405020304" pitchFamily="18" charset="0"/>
                <a:cs typeface="Times New Roman" panose="02020603050405020304" pitchFamily="18" charset="0"/>
              </a:rPr>
              <a:t>: while </a:t>
            </a:r>
            <a:r>
              <a:rPr lang="en-US" altLang="zh-CN" sz="2800">
                <a:solidFill>
                  <a:srgbClr val="000000"/>
                </a:solidFill>
                <a:latin typeface="Times New Roman" panose="02020603050405020304" pitchFamily="18" charset="0"/>
                <a:cs typeface="Times New Roman" panose="02020603050405020304" pitchFamily="18" charset="0"/>
              </a:rPr>
              <a:t>dazi can be helpful, always put safety first when meeting strangers.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25704"/>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.How might Xiaoyue describe having a dazi?</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A.Serious.</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B.Difficult</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C.Enjoyable</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does the underlined word “so” in paragraph 3 refer to?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A.Having a social life.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B.Playing games together.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C.Staying in touch regularly</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099701" y="1221279"/>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9473031" y="232911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1745782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43108"/>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.Why do young people in China like to find a dazi?</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To live an easier social life.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To share hobbies and interests.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③</a:t>
            </a:r>
            <a:r>
              <a:rPr lang="en-US" altLang="zh-CN" sz="2800">
                <a:solidFill>
                  <a:srgbClr val="000000"/>
                </a:solidFill>
                <a:latin typeface="Times New Roman" panose="02020603050405020304" pitchFamily="18" charset="0"/>
                <a:cs typeface="Times New Roman" panose="02020603050405020304" pitchFamily="18" charset="0"/>
              </a:rPr>
              <a:t>To save time and money.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④</a:t>
            </a:r>
            <a:r>
              <a:rPr lang="en-US" altLang="zh-CN" sz="2800">
                <a:solidFill>
                  <a:srgbClr val="000000"/>
                </a:solidFill>
                <a:latin typeface="Times New Roman" panose="02020603050405020304" pitchFamily="18" charset="0"/>
                <a:cs typeface="Times New Roman" panose="02020603050405020304" pitchFamily="18" charset="0"/>
              </a:rPr>
              <a:t>To look for relationships with clearer boundaries.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NEU-BZ-S92"/>
                <a:cs typeface="宋体" panose="02010600030101010101" pitchFamily="2" charset="-122"/>
              </a:rPr>
              <a:t>①②③</a:t>
            </a:r>
            <a:r>
              <a:rPr lang="en-US" altLang="zh-CN" sz="2800">
                <a:solidFill>
                  <a:srgbClr val="000000"/>
                </a:solidFill>
                <a:latin typeface="Times New Roman" panose="02020603050405020304" pitchFamily="18" charset="0"/>
                <a:cs typeface="Times New Roman" panose="02020603050405020304" pitchFamily="18" charset="0"/>
              </a:rPr>
              <a:t>	B.</a:t>
            </a:r>
            <a:r>
              <a:rPr lang="zh-CN" altLang="zh-CN" sz="2800">
                <a:solidFill>
                  <a:srgbClr val="000000"/>
                </a:solidFill>
                <a:latin typeface="NEU-BZ-S92"/>
                <a:cs typeface="宋体" panose="02010600030101010101" pitchFamily="2" charset="-122"/>
              </a:rPr>
              <a:t>①②④</a:t>
            </a:r>
            <a:r>
              <a:rPr lang="en-US" altLang="zh-CN" sz="2800">
                <a:solidFill>
                  <a:srgbClr val="000000"/>
                </a:solidFill>
                <a:latin typeface="Times New Roman" panose="02020603050405020304" pitchFamily="18" charset="0"/>
                <a:cs typeface="Times New Roman" panose="02020603050405020304" pitchFamily="18" charset="0"/>
              </a:rPr>
              <a:t>	C.</a:t>
            </a:r>
            <a:r>
              <a:rPr lang="zh-CN" altLang="zh-CN" sz="2800">
                <a:solidFill>
                  <a:srgbClr val="000000"/>
                </a:solidFill>
                <a:latin typeface="NEU-BZ-S92"/>
                <a:cs typeface="宋体" panose="02010600030101010101" pitchFamily="2" charset="-122"/>
              </a:rPr>
              <a:t>①③④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.What’s the best title for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A.Some Stories of Dazi</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B.How to Find a Dazi</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C.Dazi:A New Popular Culture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003827" y="53113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4" name="矩形 3"/>
          <p:cNvSpPr/>
          <p:nvPr/>
        </p:nvSpPr>
        <p:spPr>
          <a:xfrm>
            <a:off x="6096000" y="3870234"/>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276459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91738"/>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Do you often talk with your parents about your problems?When you talk to them, will they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 carefully, believe what you say and agree with you?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 well you communicate has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do with both you and your parents.Some parents are easy to talk to, and they are great listeners,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some are hard to connect with.As communication is a two-way street, the way you talk can bring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results.So you should follow the advice below.</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438219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71814"/>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.Tell your parents about what you think, feel, and want as clearly as possible.They will be more helpful if they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what you mean and what’s really going 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Make your parents believe you.If you’re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honest, your parents will believe what you say.However, if you hardly (</a:t>
            </a:r>
            <a:r>
              <a:rPr lang="zh-CN" altLang="zh-CN" sz="2800">
                <a:solidFill>
                  <a:srgbClr val="000000"/>
                </a:solidFill>
                <a:latin typeface="Times New Roman" panose="02020603050405020304" pitchFamily="18" charset="0"/>
                <a:cs typeface="Times New Roman" panose="02020603050405020304" pitchFamily="18" charset="0"/>
              </a:rPr>
              <a:t>几乎不</a:t>
            </a:r>
            <a:r>
              <a:rPr lang="en-US" altLang="zh-CN" sz="2800">
                <a:solidFill>
                  <a:srgbClr val="000000"/>
                </a:solidFill>
                <a:latin typeface="Times New Roman" panose="02020603050405020304" pitchFamily="18" charset="0"/>
                <a:cs typeface="Times New Roman" panose="02020603050405020304" pitchFamily="18" charset="0"/>
              </a:rPr>
              <a:t>) tell them the truth, it will be difficult for them to believe you.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Try not to argue.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 don’t agree with your parents, try to see things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their side.If both you and your parents try to understand each other, you will be able to talk in 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241911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.A.worry </a:t>
            </a:r>
            <a:r>
              <a:rPr lang="en-US" altLang="zh-CN" sz="2800" smtClean="0">
                <a:solidFill>
                  <a:srgbClr val="000000"/>
                </a:solidFill>
                <a:latin typeface="Times New Roman" panose="02020603050405020304" pitchFamily="18" charset="0"/>
                <a:cs typeface="Times New Roman" panose="02020603050405020304" pitchFamily="18" charset="0"/>
              </a:rPr>
              <a:t>about     	B.look after     	C.listen </a:t>
            </a:r>
            <a:r>
              <a:rPr lang="en-US" altLang="zh-CN" sz="2800">
                <a:solidFill>
                  <a:srgbClr val="000000"/>
                </a:solidFill>
                <a:latin typeface="Times New Roman" panose="02020603050405020304" pitchFamily="18" charset="0"/>
                <a:cs typeface="Times New Roman" panose="02020603050405020304" pitchFamily="18" charset="0"/>
              </a:rPr>
              <a:t>to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.A.something	</a:t>
            </a:r>
            <a:r>
              <a:rPr lang="en-US" altLang="zh-CN" sz="2800" smtClean="0">
                <a:solidFill>
                  <a:srgbClr val="000000"/>
                </a:solidFill>
                <a:latin typeface="Times New Roman" panose="02020603050405020304" pitchFamily="18" charset="0"/>
                <a:cs typeface="Times New Roman" panose="02020603050405020304" pitchFamily="18" charset="0"/>
              </a:rPr>
              <a:t>	B.nothing</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C.anything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.A.or	</a:t>
            </a:r>
            <a:r>
              <a:rPr lang="en-US" altLang="zh-CN" sz="2800" smtClean="0">
                <a:solidFill>
                  <a:srgbClr val="000000"/>
                </a:solidFill>
                <a:latin typeface="Times New Roman" panose="02020603050405020304" pitchFamily="18" charset="0"/>
                <a:cs typeface="Times New Roman" panose="02020603050405020304" pitchFamily="18" charset="0"/>
              </a:rPr>
              <a:t>	B.but</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C.so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.A.special	B.great	C.different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.A.easy	B.lucky	C.clear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.A.know	B.change	C.choose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.A.sometimes	B.always	C.never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.A.When	B.Because	C.Before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.A.with	B.from	C.as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.A.strange	B.usual	C.friendly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805919"/>
            <a:ext cx="4529830"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CABCC</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ABABC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3605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741743"/>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coffee to milk because it helps me stay awake in the morning.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.They often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about which football team is the best, but they never get angry.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famous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from the university gave us a talk about space science.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.Online classes are convenient, but I miss having </a:t>
            </a:r>
            <a:r>
              <a:rPr lang="en-US" altLang="zh-CN" sz="2800" u="sng" smtClean="0">
                <a:solidFill>
                  <a:srgbClr val="000000"/>
                </a:solidFill>
                <a:uFill>
                  <a:solidFill>
                    <a:srgbClr val="000000"/>
                  </a:solidFill>
                </a:uFill>
                <a:latin typeface="Times New Roman" panose="02020603050405020304" pitchFamily="18" charset="0"/>
                <a:ea typeface="方正书宋_GBK" panose="03000509000000000000" pitchFamily="65" charset="-122"/>
                <a:cs typeface="Times New Roman" panose="02020603050405020304" pitchFamily="18" charset="0"/>
              </a:rPr>
              <a:t>f</a:t>
            </a:r>
            <a:r>
              <a:rPr lang="en-US" altLang="zh-CN" sz="2800" u="sng" smtClean="0">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sz="2800" u="sng" smtClean="0">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communication </a:t>
            </a:r>
            <a:r>
              <a:rPr lang="en-US" altLang="zh-CN" sz="2800">
                <a:solidFill>
                  <a:srgbClr val="000000"/>
                </a:solidFill>
                <a:latin typeface="Times New Roman" panose="02020603050405020304" pitchFamily="18" charset="0"/>
                <a:cs typeface="Times New Roman" panose="02020603050405020304" pitchFamily="18" charset="0"/>
              </a:rPr>
              <a:t>with my classmates.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.Lucy practiced her English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演讲</a:t>
            </a:r>
            <a:r>
              <a:rPr lang="en-US" altLang="zh-CN" sz="2800">
                <a:solidFill>
                  <a:srgbClr val="000000"/>
                </a:solidFill>
                <a:latin typeface="Times New Roman" panose="02020603050405020304" pitchFamily="18" charset="0"/>
                <a:cs typeface="Times New Roman" panose="02020603050405020304" pitchFamily="18" charset="0"/>
              </a:rPr>
              <a:t>) for hours before the school competition.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1244116" y="1279076"/>
            <a:ext cx="1042273"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prefer</a:t>
            </a:r>
            <a:endParaRPr lang="zh-CN" altLang="en-US" sz="2800"/>
          </a:p>
        </p:txBody>
      </p:sp>
      <p:sp>
        <p:nvSpPr>
          <p:cNvPr id="18" name="矩形 17"/>
          <p:cNvSpPr>
            <a:spLocks noChangeAspect="1"/>
          </p:cNvSpPr>
          <p:nvPr/>
        </p:nvSpPr>
        <p:spPr>
          <a:xfrm>
            <a:off x="2898256" y="1831121"/>
            <a:ext cx="97488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argue</a:t>
            </a:r>
            <a:endParaRPr lang="zh-CN" altLang="en-US" sz="2800"/>
          </a:p>
        </p:txBody>
      </p:sp>
      <p:sp>
        <p:nvSpPr>
          <p:cNvPr id="19" name="矩形 18"/>
          <p:cNvSpPr>
            <a:spLocks noChangeAspect="1"/>
          </p:cNvSpPr>
          <p:nvPr/>
        </p:nvSpPr>
        <p:spPr>
          <a:xfrm>
            <a:off x="2898256" y="2935780"/>
            <a:ext cx="152157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professor</a:t>
            </a:r>
            <a:endParaRPr lang="zh-CN" altLang="en-US" sz="2800"/>
          </a:p>
        </p:txBody>
      </p:sp>
      <p:sp>
        <p:nvSpPr>
          <p:cNvPr id="20" name="矩形 19"/>
          <p:cNvSpPr>
            <a:spLocks noChangeAspect="1"/>
          </p:cNvSpPr>
          <p:nvPr/>
        </p:nvSpPr>
        <p:spPr>
          <a:xfrm>
            <a:off x="7935313" y="4107034"/>
            <a:ext cx="189667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face-to-face</a:t>
            </a:r>
            <a:endParaRPr lang="zh-CN" altLang="en-US" sz="2800"/>
          </a:p>
        </p:txBody>
      </p:sp>
      <p:sp>
        <p:nvSpPr>
          <p:cNvPr id="21" name="矩形 20"/>
          <p:cNvSpPr>
            <a:spLocks noChangeAspect="1"/>
          </p:cNvSpPr>
          <p:nvPr/>
        </p:nvSpPr>
        <p:spPr>
          <a:xfrm>
            <a:off x="4897966" y="5165273"/>
            <a:ext cx="115929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speech</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30495"/>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如果你能来参加聚会</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我会非常高兴。</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can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I’ll be very happy.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如果你需要帮助</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我认为你应该告诉老师。</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need help, I think you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370522" y="2031445"/>
            <a:ext cx="636424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come </a:t>
            </a:r>
            <a:r>
              <a:rPr lang="en-US" altLang="zh-CN" sz="2800" smtClean="0">
                <a:solidFill>
                  <a:srgbClr val="FF0000"/>
                </a:solidFill>
                <a:latin typeface="Times New Roman" panose="02020603050405020304" pitchFamily="18" charset="0"/>
              </a:rPr>
              <a:t>            to               the            party</a:t>
            </a:r>
            <a:r>
              <a:rPr lang="zh-CN" altLang="en-US" sz="2800">
                <a:solidFill>
                  <a:srgbClr val="FF0000"/>
                </a:solidFill>
                <a:latin typeface="Times New Roman" panose="02020603050405020304" pitchFamily="18" charset="0"/>
              </a:rPr>
              <a:t>　</a:t>
            </a:r>
            <a:endParaRPr lang="zh-CN" altLang="en-US" sz="2800"/>
          </a:p>
        </p:txBody>
      </p:sp>
      <p:sp>
        <p:nvSpPr>
          <p:cNvPr id="5" name="矩形 4"/>
          <p:cNvSpPr>
            <a:spLocks noChangeAspect="1"/>
          </p:cNvSpPr>
          <p:nvPr/>
        </p:nvSpPr>
        <p:spPr>
          <a:xfrm>
            <a:off x="4897965" y="3173491"/>
            <a:ext cx="657103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should </a:t>
            </a:r>
            <a:r>
              <a:rPr lang="en-US" altLang="zh-CN" sz="2800" smtClean="0">
                <a:solidFill>
                  <a:srgbClr val="FF0000"/>
                </a:solidFill>
                <a:latin typeface="Times New Roman" panose="02020603050405020304" pitchFamily="18" charset="0"/>
              </a:rPr>
              <a:t>        tell              the            teacher</a:t>
            </a:r>
            <a:r>
              <a:rPr lang="zh-CN" altLang="en-US" sz="2800">
                <a:solidFill>
                  <a:srgbClr val="FF0000"/>
                </a:solidFill>
                <a:latin typeface="Times New Roman" panose="02020603050405020304" pitchFamily="18" charset="0"/>
              </a:rPr>
              <a:t>　</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08053"/>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如果你想结交一些新朋友</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这是一个好机会。</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want to make some new friends, this is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 _______ 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如果你去那里</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你会发现它非常有趣。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you’ll find it very interesting.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如果你加入我</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我们可以一起学习新技能。</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join me, we can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435682" y="1339086"/>
            <a:ext cx="340189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good     chance</a:t>
            </a:r>
            <a:endParaRPr lang="zh-CN" altLang="en-US" sz="2800"/>
          </a:p>
        </p:txBody>
      </p:sp>
      <p:sp>
        <p:nvSpPr>
          <p:cNvPr id="4" name="矩形 3"/>
          <p:cNvSpPr>
            <a:spLocks noChangeAspect="1"/>
          </p:cNvSpPr>
          <p:nvPr/>
        </p:nvSpPr>
        <p:spPr>
          <a:xfrm>
            <a:off x="1980105" y="2438422"/>
            <a:ext cx="3324949"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go </a:t>
            </a:r>
            <a:r>
              <a:rPr lang="en-US" altLang="zh-CN" sz="2800" smtClean="0">
                <a:solidFill>
                  <a:srgbClr val="FF0000"/>
                </a:solidFill>
                <a:latin typeface="Times New Roman" panose="02020603050405020304" pitchFamily="18" charset="0"/>
              </a:rPr>
              <a:t>                  there</a:t>
            </a:r>
            <a:r>
              <a:rPr lang="zh-CN" altLang="en-US" sz="2800">
                <a:solidFill>
                  <a:srgbClr val="FF0000"/>
                </a:solidFill>
                <a:latin typeface="Times New Roman" panose="02020603050405020304" pitchFamily="18" charset="0"/>
              </a:rPr>
              <a:t>　</a:t>
            </a:r>
            <a:endParaRPr lang="zh-CN" altLang="en-US" sz="2800"/>
          </a:p>
        </p:txBody>
      </p:sp>
      <p:sp>
        <p:nvSpPr>
          <p:cNvPr id="5" name="矩形 4"/>
          <p:cNvSpPr>
            <a:spLocks noChangeAspect="1"/>
          </p:cNvSpPr>
          <p:nvPr/>
        </p:nvSpPr>
        <p:spPr>
          <a:xfrm>
            <a:off x="4110733" y="3578853"/>
            <a:ext cx="612379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learn </a:t>
            </a:r>
            <a:r>
              <a:rPr lang="en-US" altLang="zh-CN" sz="2800" smtClean="0">
                <a:solidFill>
                  <a:srgbClr val="FF0000"/>
                </a:solidFill>
                <a:latin typeface="Times New Roman" panose="02020603050405020304" pitchFamily="18" charset="0"/>
              </a:rPr>
              <a:t>          new           skills        together</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46407"/>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I’ll have fun</a:t>
            </a:r>
            <a:r>
              <a:rPr lang="en-US" altLang="zh-CN" sz="2800">
                <a:solidFill>
                  <a:srgbClr val="000000"/>
                </a:solidFill>
                <a:latin typeface="Times New Roman" panose="02020603050405020304" pitchFamily="18" charset="0"/>
                <a:cs typeface="Times New Roman" panose="02020603050405020304" pitchFamily="18" charset="0"/>
              </a:rPr>
              <a:t> if I visit the science museum.(</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if </a:t>
            </a:r>
            <a:r>
              <a:rPr lang="en-US" altLang="zh-CN" sz="2800">
                <a:solidFill>
                  <a:srgbClr val="000000"/>
                </a:solidFill>
                <a:latin typeface="Times New Roman" panose="02020603050405020304" pitchFamily="18" charset="0"/>
                <a:cs typeface="Times New Roman" panose="02020603050405020304" pitchFamily="18" charset="0"/>
              </a:rPr>
              <a:t>you visit the science museum?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.helpful,for,the,thanks,on,speech, communication(.)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.Without his help, I won’t be able to finish the work on time.(</a:t>
            </a:r>
            <a:r>
              <a:rPr lang="zh-CN" altLang="zh-CN" sz="2800">
                <a:solidFill>
                  <a:srgbClr val="000000"/>
                </a:solidFill>
                <a:latin typeface="Times New Roman" panose="02020603050405020304" pitchFamily="18" charset="0"/>
                <a:cs typeface="Times New Roman" panose="02020603050405020304" pitchFamily="18" charset="0"/>
              </a:rPr>
              <a:t>同义句转换</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me, I won’t be able to finish the work on time.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67754" y="1842521"/>
            <a:ext cx="443903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will         happen</a:t>
            </a:r>
            <a:endParaRPr lang="zh-CN" altLang="en-US" sz="2800"/>
          </a:p>
        </p:txBody>
      </p:sp>
      <p:sp>
        <p:nvSpPr>
          <p:cNvPr id="4" name="矩形 3"/>
          <p:cNvSpPr>
            <a:spLocks noChangeAspect="1"/>
          </p:cNvSpPr>
          <p:nvPr/>
        </p:nvSpPr>
        <p:spPr>
          <a:xfrm>
            <a:off x="562271" y="2975440"/>
            <a:ext cx="730680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Thanks for the helpful speech on communication.</a:t>
            </a:r>
            <a:endParaRPr lang="zh-CN" altLang="en-US" sz="2800"/>
          </a:p>
        </p:txBody>
      </p:sp>
      <p:sp>
        <p:nvSpPr>
          <p:cNvPr id="5" name="矩形 4"/>
          <p:cNvSpPr>
            <a:spLocks noChangeAspect="1"/>
          </p:cNvSpPr>
          <p:nvPr/>
        </p:nvSpPr>
        <p:spPr>
          <a:xfrm>
            <a:off x="767754" y="4067489"/>
            <a:ext cx="3453189"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Unless                helps</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68138"/>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.Be quick, or you’ll be late.(</a:t>
            </a:r>
            <a:r>
              <a:rPr lang="zh-CN" altLang="zh-CN" sz="2800">
                <a:solidFill>
                  <a:srgbClr val="000000"/>
                </a:solidFill>
                <a:latin typeface="Times New Roman" panose="02020603050405020304" pitchFamily="18" charset="0"/>
                <a:cs typeface="Times New Roman" panose="02020603050405020304" pitchFamily="18" charset="0"/>
              </a:rPr>
              <a:t>同义句转换</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you’ll be late.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.You should always make time for your friends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because friendship is important</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always </a:t>
            </a:r>
            <a:r>
              <a:rPr lang="en-US" altLang="zh-CN" sz="2800">
                <a:solidFill>
                  <a:srgbClr val="000000"/>
                </a:solidFill>
                <a:latin typeface="Times New Roman" panose="02020603050405020304" pitchFamily="18" charset="0"/>
                <a:cs typeface="Times New Roman" panose="02020603050405020304" pitchFamily="18" charset="0"/>
              </a:rPr>
              <a:t>make time for your friends?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959556" y="1837997"/>
            <a:ext cx="439094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are </a:t>
            </a:r>
            <a:r>
              <a:rPr lang="en-US" altLang="zh-CN" sz="2800" smtClean="0">
                <a:solidFill>
                  <a:srgbClr val="FF0000"/>
                </a:solidFill>
                <a:latin typeface="Times New Roman" panose="02020603050405020304" pitchFamily="18" charset="0"/>
              </a:rPr>
              <a:t>            not               quick</a:t>
            </a:r>
            <a:endParaRPr lang="zh-CN" altLang="en-US" sz="2800"/>
          </a:p>
        </p:txBody>
      </p:sp>
      <p:sp>
        <p:nvSpPr>
          <p:cNvPr id="4" name="矩形 3"/>
          <p:cNvSpPr>
            <a:spLocks noChangeAspect="1"/>
          </p:cNvSpPr>
          <p:nvPr/>
        </p:nvSpPr>
        <p:spPr>
          <a:xfrm>
            <a:off x="962962" y="3461314"/>
            <a:ext cx="390363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Why </a:t>
            </a:r>
            <a:r>
              <a:rPr lang="en-US" altLang="zh-CN" sz="2800" smtClean="0">
                <a:solidFill>
                  <a:srgbClr val="FF0000"/>
                </a:solidFill>
                <a:latin typeface="Times New Roman" panose="02020603050405020304" pitchFamily="18" charset="0"/>
              </a:rPr>
              <a:t>        should        you</a:t>
            </a:r>
            <a:endParaRPr lang="zh-CN" altLang="en-US" sz="2800"/>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12286"/>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阅读下面的对话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根据上下文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使句意完整、符合逻辑。</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其中有两项为多余选项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A:Hi, Jim.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B:Of course.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B:Yes.I’m an outgoing boy.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A:What kind of people do you like to make friends with?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 don’t like to make friends with those who are different from 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6653"/>
            <a:ext cx="11430000" cy="628813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zh-CN" altLang="zh-CN" sz="2600">
                <a:solidFill>
                  <a:srgbClr val="000000"/>
                </a:solidFill>
                <a:latin typeface="Times New Roman" panose="02020603050405020304" pitchFamily="18" charset="0"/>
                <a:cs typeface="Times New Roman" panose="02020603050405020304" pitchFamily="18" charset="0"/>
              </a:rPr>
              <a:t>阅读下面的对话</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根据上下文</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使句意完整、符合逻辑。</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其中有两项为多余选项</a:t>
            </a:r>
            <a:r>
              <a:rPr lang="en-US" altLang="zh-CN" sz="2600">
                <a:solidFill>
                  <a:srgbClr val="000000"/>
                </a:solidFill>
                <a:latin typeface="Times New Roman" panose="02020603050405020304" pitchFamily="18" charset="0"/>
                <a:cs typeface="Times New Roman" panose="02020603050405020304" pitchFamily="18" charset="0"/>
              </a:rPr>
              <a:t>)</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A:Hi, Jim.</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B:Of course.</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B:Yes.I’m an outgoing boy.</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A:What kind of people do you like to make friends with?</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I don’t like to make friends with those who are different from me.</a:t>
            </a:r>
            <a:r>
              <a:rPr lang="en-US" altLang="zh-CN" sz="26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A:Me too.</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B:Sure.You know, I am the best player on our school basketball team.</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A:Yes, and you are always helpful.</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B:You are welcome.</a:t>
            </a:r>
            <a:endParaRPr lang="zh-CN" altLang="zh-CN" sz="26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503</TotalTime>
  <Words>754</Words>
  <Application>Microsoft Office PowerPoint</Application>
  <PresentationFormat>宽屏</PresentationFormat>
  <Paragraphs>125</Paragraphs>
  <Slides>18</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18</vt:i4>
      </vt:variant>
    </vt:vector>
  </HeadingPairs>
  <TitlesOfParts>
    <vt:vector size="30"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71</cp:revision>
  <dcterms:created xsi:type="dcterms:W3CDTF">2021-07-19T03:09:34Z</dcterms:created>
  <dcterms:modified xsi:type="dcterms:W3CDTF">2025-09-15T05:37:34Z</dcterms:modified>
</cp:coreProperties>
</file>